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447" y="812602"/>
            <a:ext cx="7703106" cy="3728085"/>
          </a:xfrm>
          <a:prstGeom prst="rect">
            <a:avLst/>
          </a:prstGeom>
          <a:noFill/>
          <a:ln/>
        </p:spPr>
        <p:txBody>
          <a:bodyPr wrap="square" lIns="0" tIns="0" rIns="0" bIns="0" rtlCol="0" anchor="t"/>
          <a:lstStyle/>
          <a:p>
            <a:pPr indent="0" marL="0">
              <a:lnSpc>
                <a:spcPts val="7300"/>
              </a:lnSpc>
              <a:buNone/>
            </a:pPr>
            <a:r>
              <a:rPr lang="en-US" sz="5850" b="1" dirty="0">
                <a:solidFill>
                  <a:srgbClr val="000000"/>
                </a:solidFill>
                <a:latin typeface="Petrona Bold" pitchFamily="34" charset="0"/>
                <a:ea typeface="Petrona Bold" pitchFamily="34" charset="-122"/>
                <a:cs typeface="Petrona Bold" pitchFamily="34" charset="-120"/>
              </a:rPr>
              <a:t>Plant Disease Detection: A Convolutional Neural Network Approach</a:t>
            </a:r>
            <a:endParaRPr lang="en-US" sz="5850" dirty="0"/>
          </a:p>
        </p:txBody>
      </p:sp>
      <p:sp>
        <p:nvSpPr>
          <p:cNvPr id="4" name="Text 1"/>
          <p:cNvSpPr/>
          <p:nvPr/>
        </p:nvSpPr>
        <p:spPr>
          <a:xfrm>
            <a:off x="720447" y="4849416"/>
            <a:ext cx="7703106" cy="1975961"/>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Plant diseases pose a significant challenge to the agricultural sector, leading to considerable yield losses and economic setbacks. Early and accurate detection of these diseases is crucial for timely intervention. This project leverages Convolutional Neural Networks (CNNs) to build an image-based plant disease detection system capable of identifying and classifying diseases across multiple crops.</a:t>
            </a:r>
            <a:endParaRPr lang="en-US" sz="1600" dirty="0"/>
          </a:p>
        </p:txBody>
      </p:sp>
      <p:sp>
        <p:nvSpPr>
          <p:cNvPr id="5" name="Shape 2"/>
          <p:cNvSpPr/>
          <p:nvPr/>
        </p:nvSpPr>
        <p:spPr>
          <a:xfrm>
            <a:off x="720447" y="7072193"/>
            <a:ext cx="329327" cy="329327"/>
          </a:xfrm>
          <a:prstGeom prst="roundRect">
            <a:avLst>
              <a:gd name="adj" fmla="val 2776294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28067" y="7079813"/>
            <a:ext cx="314087" cy="314087"/>
          </a:xfrm>
          <a:prstGeom prst="rect">
            <a:avLst/>
          </a:prstGeom>
        </p:spPr>
      </p:pic>
      <p:sp>
        <p:nvSpPr>
          <p:cNvPr id="7" name="Text 3"/>
          <p:cNvSpPr/>
          <p:nvPr/>
        </p:nvSpPr>
        <p:spPr>
          <a:xfrm>
            <a:off x="1152644" y="7056834"/>
            <a:ext cx="2189678" cy="360164"/>
          </a:xfrm>
          <a:prstGeom prst="rect">
            <a:avLst/>
          </a:prstGeom>
          <a:noFill/>
          <a:ln/>
        </p:spPr>
        <p:txBody>
          <a:bodyPr wrap="none" lIns="0" tIns="0" rIns="0" bIns="0" rtlCol="0" anchor="t"/>
          <a:lstStyle/>
          <a:p>
            <a:pPr algn="l" indent="0" marL="0">
              <a:lnSpc>
                <a:spcPts val="2800"/>
              </a:lnSpc>
              <a:buNone/>
            </a:pPr>
            <a:r>
              <a:rPr lang="en-US" sz="2000" b="1" dirty="0">
                <a:solidFill>
                  <a:srgbClr val="272525"/>
                </a:solidFill>
                <a:latin typeface="Inter Bold" pitchFamily="34" charset="0"/>
                <a:ea typeface="Inter Bold" pitchFamily="34" charset="-122"/>
                <a:cs typeface="Inter Bold" pitchFamily="34" charset="-120"/>
              </a:rPr>
              <a:t>by Maanya Gupta</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443" y="732949"/>
            <a:ext cx="5408295" cy="675918"/>
          </a:xfrm>
          <a:prstGeom prst="rect">
            <a:avLst/>
          </a:prstGeom>
          <a:noFill/>
          <a:ln/>
        </p:spPr>
        <p:txBody>
          <a:bodyPr wrap="none" lIns="0" tIns="0" rIns="0" bIns="0" rtlCol="0" anchor="t"/>
          <a:lstStyle/>
          <a:p>
            <a:pPr indent="0" marL="0">
              <a:lnSpc>
                <a:spcPts val="5300"/>
              </a:lnSpc>
              <a:buNone/>
            </a:pPr>
            <a:r>
              <a:rPr lang="en-US" sz="4250" b="1" dirty="0">
                <a:solidFill>
                  <a:srgbClr val="000000"/>
                </a:solidFill>
                <a:latin typeface="Petrona Bold" pitchFamily="34" charset="0"/>
                <a:ea typeface="Petrona Bold" pitchFamily="34" charset="-122"/>
                <a:cs typeface="Petrona Bold" pitchFamily="34" charset="-120"/>
              </a:rPr>
              <a:t>Introduction</a:t>
            </a:r>
            <a:endParaRPr lang="en-US" sz="4250" dirty="0"/>
          </a:p>
        </p:txBody>
      </p:sp>
      <p:sp>
        <p:nvSpPr>
          <p:cNvPr id="4" name="Text 1"/>
          <p:cNvSpPr/>
          <p:nvPr/>
        </p:nvSpPr>
        <p:spPr>
          <a:xfrm>
            <a:off x="6207443" y="1717834"/>
            <a:ext cx="7701915" cy="2306955"/>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The agricultural industry faces significant challenges due to crop diseases, which result in substantial yield losses. Early detection and classification of these diseases can help mitigate these losses, allowing for timely intervention. In this project, we utilize Convolutional Neural Networks (CNNs) to develop an image-based plant disease detection system. The system is trained on images of diseased and healthy plants, with the goal of accurately identifying the type of disease from an image of the plant leaf.</a:t>
            </a:r>
            <a:endParaRPr lang="en-US" sz="1600" dirty="0"/>
          </a:p>
        </p:txBody>
      </p:sp>
      <p:sp>
        <p:nvSpPr>
          <p:cNvPr id="5" name="Shape 2"/>
          <p:cNvSpPr/>
          <p:nvPr/>
        </p:nvSpPr>
        <p:spPr>
          <a:xfrm>
            <a:off x="6207443" y="4488180"/>
            <a:ext cx="463510" cy="463510"/>
          </a:xfrm>
          <a:prstGeom prst="roundRect">
            <a:avLst>
              <a:gd name="adj" fmla="val 18669"/>
            </a:avLst>
          </a:prstGeom>
          <a:solidFill>
            <a:srgbClr val="CCEEFF"/>
          </a:solidFill>
          <a:ln w="7620">
            <a:solidFill>
              <a:srgbClr val="B2D4E5"/>
            </a:solidFill>
            <a:prstDash val="solid"/>
          </a:ln>
        </p:spPr>
      </p:sp>
      <p:sp>
        <p:nvSpPr>
          <p:cNvPr id="6" name="Text 3"/>
          <p:cNvSpPr/>
          <p:nvPr/>
        </p:nvSpPr>
        <p:spPr>
          <a:xfrm>
            <a:off x="6369725" y="4557713"/>
            <a:ext cx="138946" cy="324445"/>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7" name="Text 4"/>
          <p:cNvSpPr/>
          <p:nvPr/>
        </p:nvSpPr>
        <p:spPr>
          <a:xfrm>
            <a:off x="6876931" y="4488180"/>
            <a:ext cx="2704148"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Challenge</a:t>
            </a:r>
            <a:endParaRPr lang="en-US" sz="2100" dirty="0"/>
          </a:p>
        </p:txBody>
      </p:sp>
      <p:sp>
        <p:nvSpPr>
          <p:cNvPr id="8" name="Text 5"/>
          <p:cNvSpPr/>
          <p:nvPr/>
        </p:nvSpPr>
        <p:spPr>
          <a:xfrm>
            <a:off x="6876931" y="4949666"/>
            <a:ext cx="3078480" cy="988695"/>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Crop diseases lead to significant yield losses in agriculture.</a:t>
            </a:r>
            <a:endParaRPr lang="en-US" sz="1600" dirty="0"/>
          </a:p>
        </p:txBody>
      </p:sp>
      <p:sp>
        <p:nvSpPr>
          <p:cNvPr id="9" name="Shape 6"/>
          <p:cNvSpPr/>
          <p:nvPr/>
        </p:nvSpPr>
        <p:spPr>
          <a:xfrm>
            <a:off x="10161389" y="4488180"/>
            <a:ext cx="463510" cy="463510"/>
          </a:xfrm>
          <a:prstGeom prst="roundRect">
            <a:avLst>
              <a:gd name="adj" fmla="val 18669"/>
            </a:avLst>
          </a:prstGeom>
          <a:solidFill>
            <a:srgbClr val="CCEEFF"/>
          </a:solidFill>
          <a:ln w="7620">
            <a:solidFill>
              <a:srgbClr val="B2D4E5"/>
            </a:solidFill>
            <a:prstDash val="solid"/>
          </a:ln>
        </p:spPr>
      </p:sp>
      <p:sp>
        <p:nvSpPr>
          <p:cNvPr id="10" name="Text 7"/>
          <p:cNvSpPr/>
          <p:nvPr/>
        </p:nvSpPr>
        <p:spPr>
          <a:xfrm>
            <a:off x="10301049" y="4557713"/>
            <a:ext cx="184071" cy="324445"/>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1" name="Text 8"/>
          <p:cNvSpPr/>
          <p:nvPr/>
        </p:nvSpPr>
        <p:spPr>
          <a:xfrm>
            <a:off x="10830878" y="4488180"/>
            <a:ext cx="2704148"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Solution</a:t>
            </a:r>
            <a:endParaRPr lang="en-US" sz="2100" dirty="0"/>
          </a:p>
        </p:txBody>
      </p:sp>
      <p:sp>
        <p:nvSpPr>
          <p:cNvPr id="12" name="Text 9"/>
          <p:cNvSpPr/>
          <p:nvPr/>
        </p:nvSpPr>
        <p:spPr>
          <a:xfrm>
            <a:off x="10830878" y="4949666"/>
            <a:ext cx="3078480" cy="988695"/>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Early detection and classification of diseases can mitigate losses.</a:t>
            </a:r>
            <a:endParaRPr lang="en-US" sz="1600" dirty="0"/>
          </a:p>
        </p:txBody>
      </p:sp>
      <p:sp>
        <p:nvSpPr>
          <p:cNvPr id="13" name="Shape 10"/>
          <p:cNvSpPr/>
          <p:nvPr/>
        </p:nvSpPr>
        <p:spPr>
          <a:xfrm>
            <a:off x="6207443" y="6376035"/>
            <a:ext cx="463510" cy="463510"/>
          </a:xfrm>
          <a:prstGeom prst="roundRect">
            <a:avLst>
              <a:gd name="adj" fmla="val 18669"/>
            </a:avLst>
          </a:prstGeom>
          <a:solidFill>
            <a:srgbClr val="CCEEFF"/>
          </a:solidFill>
          <a:ln w="7620">
            <a:solidFill>
              <a:srgbClr val="B2D4E5"/>
            </a:solidFill>
            <a:prstDash val="solid"/>
          </a:ln>
        </p:spPr>
      </p:sp>
      <p:sp>
        <p:nvSpPr>
          <p:cNvPr id="14" name="Text 11"/>
          <p:cNvSpPr/>
          <p:nvPr/>
        </p:nvSpPr>
        <p:spPr>
          <a:xfrm>
            <a:off x="6347341" y="6445567"/>
            <a:ext cx="183713" cy="324445"/>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5" name="Text 12"/>
          <p:cNvSpPr/>
          <p:nvPr/>
        </p:nvSpPr>
        <p:spPr>
          <a:xfrm>
            <a:off x="6876931" y="6376035"/>
            <a:ext cx="2704148" cy="337899"/>
          </a:xfrm>
          <a:prstGeom prst="rect">
            <a:avLst/>
          </a:prstGeom>
          <a:noFill/>
          <a:ln/>
        </p:spPr>
        <p:txBody>
          <a:bodyPr wrap="none" lIns="0" tIns="0" rIns="0" bIns="0" rtlCol="0" anchor="t"/>
          <a:lstStyle/>
          <a:p>
            <a:pPr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Approach</a:t>
            </a:r>
            <a:endParaRPr lang="en-US" sz="2100" dirty="0"/>
          </a:p>
        </p:txBody>
      </p:sp>
      <p:sp>
        <p:nvSpPr>
          <p:cNvPr id="16" name="Text 13"/>
          <p:cNvSpPr/>
          <p:nvPr/>
        </p:nvSpPr>
        <p:spPr>
          <a:xfrm>
            <a:off x="6876931" y="6837521"/>
            <a:ext cx="7032427" cy="659130"/>
          </a:xfrm>
          <a:prstGeom prst="rect">
            <a:avLst/>
          </a:prstGeom>
          <a:noFill/>
          <a:ln/>
        </p:spPr>
        <p:txBody>
          <a:bodyPr wrap="square" lIns="0" tIns="0" rIns="0" bIns="0" rtlCol="0" anchor="t"/>
          <a:lstStyle/>
          <a:p>
            <a:pPr indent="0" marL="0">
              <a:lnSpc>
                <a:spcPts val="2550"/>
              </a:lnSpc>
              <a:buNone/>
            </a:pPr>
            <a:r>
              <a:rPr lang="en-US" sz="1600" dirty="0">
                <a:solidFill>
                  <a:srgbClr val="272525"/>
                </a:solidFill>
                <a:latin typeface="Inter" pitchFamily="34" charset="0"/>
                <a:ea typeface="Inter" pitchFamily="34" charset="-122"/>
                <a:cs typeface="Inter" pitchFamily="34" charset="-120"/>
              </a:rPr>
              <a:t>Utilizing Convolutional Neural Networks (CNNs) to develop an image-based plant disease detection system.</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79527"/>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Related Works</a:t>
            </a:r>
            <a:endParaRPr lang="en-US" sz="4650" dirty="0"/>
          </a:p>
        </p:txBody>
      </p:sp>
      <p:sp>
        <p:nvSpPr>
          <p:cNvPr id="3" name="Text 1"/>
          <p:cNvSpPr/>
          <p:nvPr/>
        </p:nvSpPr>
        <p:spPr>
          <a:xfrm>
            <a:off x="793790" y="2177415"/>
            <a:ext cx="13042821" cy="2177415"/>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Previous projects in the field of plant disease detection have predominantly utilized Convolutional Neural Networks due to their effectiveness in image classification. For instance, one study employed a simple CNN model to detect diseases in tomato plants with a dataset of 10,000 images, achieving an accuracy of 85%. Another project used transfer learning with the ResNet model to detect grape and apple diseases but did not generalize well to other crops. Although these studies have shown promising results, they are often limited in scope, focusing on a single crop or disease type, which reduces their applicability in diverse agricultural environments.</a:t>
            </a:r>
            <a:endParaRPr lang="en-US" sz="1750" dirty="0"/>
          </a:p>
        </p:txBody>
      </p:sp>
      <p:sp>
        <p:nvSpPr>
          <p:cNvPr id="4" name="Text 2"/>
          <p:cNvSpPr/>
          <p:nvPr/>
        </p:nvSpPr>
        <p:spPr>
          <a:xfrm>
            <a:off x="793790" y="4836795"/>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Previous Studies</a:t>
            </a:r>
            <a:endParaRPr lang="en-US" sz="2300" dirty="0"/>
          </a:p>
        </p:txBody>
      </p:sp>
      <p:sp>
        <p:nvSpPr>
          <p:cNvPr id="5" name="Text 3"/>
          <p:cNvSpPr/>
          <p:nvPr/>
        </p:nvSpPr>
        <p:spPr>
          <a:xfrm>
            <a:off x="793790" y="5435679"/>
            <a:ext cx="6244709"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Utilized CNNs for plant disease detection.</a:t>
            </a:r>
            <a:endParaRPr lang="en-US" sz="1750" dirty="0"/>
          </a:p>
        </p:txBody>
      </p:sp>
      <p:sp>
        <p:nvSpPr>
          <p:cNvPr id="6" name="Text 4"/>
          <p:cNvSpPr/>
          <p:nvPr/>
        </p:nvSpPr>
        <p:spPr>
          <a:xfrm>
            <a:off x="793790" y="60026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Simple CNN model for tomato plant disease detection.</a:t>
            </a:r>
            <a:endParaRPr lang="en-US" sz="1750" dirty="0"/>
          </a:p>
        </p:txBody>
      </p:sp>
      <p:sp>
        <p:nvSpPr>
          <p:cNvPr id="7" name="Text 5"/>
          <p:cNvSpPr/>
          <p:nvPr/>
        </p:nvSpPr>
        <p:spPr>
          <a:xfrm>
            <a:off x="793790" y="644485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Transfer learning with ResNet model for grape and apple diseases.</a:t>
            </a:r>
            <a:endParaRPr lang="en-US" sz="1750" dirty="0"/>
          </a:p>
        </p:txBody>
      </p:sp>
      <p:sp>
        <p:nvSpPr>
          <p:cNvPr id="8" name="Text 6"/>
          <p:cNvSpPr/>
          <p:nvPr/>
        </p:nvSpPr>
        <p:spPr>
          <a:xfrm>
            <a:off x="7599521" y="4836795"/>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Limitations</a:t>
            </a:r>
            <a:endParaRPr lang="en-US" sz="2300" dirty="0"/>
          </a:p>
        </p:txBody>
      </p:sp>
      <p:sp>
        <p:nvSpPr>
          <p:cNvPr id="9" name="Text 7"/>
          <p:cNvSpPr/>
          <p:nvPr/>
        </p:nvSpPr>
        <p:spPr>
          <a:xfrm>
            <a:off x="7599521" y="5435679"/>
            <a:ext cx="6244709"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Limited scope, focusing on single crops or disease types.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6642" y="594479"/>
            <a:ext cx="5675590" cy="709374"/>
          </a:xfrm>
          <a:prstGeom prst="rect">
            <a:avLst/>
          </a:prstGeom>
          <a:noFill/>
          <a:ln/>
        </p:spPr>
        <p:txBody>
          <a:bodyPr wrap="none" lIns="0" tIns="0" rIns="0" bIns="0" rtlCol="0" anchor="t"/>
          <a:lstStyle/>
          <a:p>
            <a:pPr indent="0" marL="0">
              <a:lnSpc>
                <a:spcPts val="5550"/>
              </a:lnSpc>
              <a:buNone/>
            </a:pPr>
            <a:r>
              <a:rPr lang="en-US" sz="4450" b="1" dirty="0">
                <a:solidFill>
                  <a:srgbClr val="000000"/>
                </a:solidFill>
                <a:latin typeface="Petrona Bold" pitchFamily="34" charset="0"/>
                <a:ea typeface="Petrona Bold" pitchFamily="34" charset="-122"/>
                <a:cs typeface="Petrona Bold" pitchFamily="34" charset="-120"/>
              </a:rPr>
              <a:t>Project Objectives</a:t>
            </a:r>
            <a:endParaRPr lang="en-US" sz="4450" dirty="0"/>
          </a:p>
        </p:txBody>
      </p:sp>
      <p:sp>
        <p:nvSpPr>
          <p:cNvPr id="3" name="Text 1"/>
          <p:cNvSpPr/>
          <p:nvPr/>
        </p:nvSpPr>
        <p:spPr>
          <a:xfrm>
            <a:off x="756642" y="1736169"/>
            <a:ext cx="13117116" cy="691753"/>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The objective of this project is to develop a scalable, accurate, and robust plant disease detection model using CNNs. Unlike previous studies, this project aims to:</a:t>
            </a:r>
            <a:endParaRPr lang="en-US" sz="1700" dirty="0"/>
          </a:p>
        </p:txBody>
      </p:sp>
      <p:sp>
        <p:nvSpPr>
          <p:cNvPr id="4" name="Text 2"/>
          <p:cNvSpPr/>
          <p:nvPr/>
        </p:nvSpPr>
        <p:spPr>
          <a:xfrm>
            <a:off x="756642" y="2671048"/>
            <a:ext cx="13117116" cy="345877"/>
          </a:xfrm>
          <a:prstGeom prst="rect">
            <a:avLst/>
          </a:prstGeom>
          <a:noFill/>
          <a:ln/>
        </p:spPr>
        <p:txBody>
          <a:bodyPr wrap="none" lIns="0" tIns="0" rIns="0" bIns="0" rtlCol="0" anchor="t"/>
          <a:lstStyle/>
          <a:p>
            <a:pPr algn="l" marL="342900" indent="-342900">
              <a:lnSpc>
                <a:spcPts val="2700"/>
              </a:lnSpc>
              <a:buSzPct val="100000"/>
              <a:buFont typeface="+mj-lt"/>
              <a:buAutoNum type="arabicPeriod" startAt="1"/>
            </a:pPr>
            <a:r>
              <a:rPr lang="en-US" sz="1700" dirty="0">
                <a:solidFill>
                  <a:srgbClr val="272525"/>
                </a:solidFill>
                <a:latin typeface="Inter" pitchFamily="34" charset="0"/>
                <a:ea typeface="Inter" pitchFamily="34" charset="-122"/>
                <a:cs typeface="Inter" pitchFamily="34" charset="-120"/>
              </a:rPr>
              <a:t>Include a diverse dataset covering multiple crops and disease types to improve generalization.</a:t>
            </a:r>
            <a:endParaRPr lang="en-US" sz="1700" dirty="0"/>
          </a:p>
        </p:txBody>
      </p:sp>
      <p:sp>
        <p:nvSpPr>
          <p:cNvPr id="5" name="Text 3"/>
          <p:cNvSpPr/>
          <p:nvPr/>
        </p:nvSpPr>
        <p:spPr>
          <a:xfrm>
            <a:off x="756642" y="3092529"/>
            <a:ext cx="13117116" cy="345877"/>
          </a:xfrm>
          <a:prstGeom prst="rect">
            <a:avLst/>
          </a:prstGeom>
          <a:noFill/>
          <a:ln/>
        </p:spPr>
        <p:txBody>
          <a:bodyPr wrap="none" lIns="0" tIns="0" rIns="0" bIns="0" rtlCol="0" anchor="t"/>
          <a:lstStyle/>
          <a:p>
            <a:pPr algn="l" marL="342900" indent="-342900">
              <a:lnSpc>
                <a:spcPts val="2700"/>
              </a:lnSpc>
              <a:buSzPct val="100000"/>
              <a:buFont typeface="+mj-lt"/>
              <a:buAutoNum type="arabicPeriod" startAt="2"/>
            </a:pPr>
            <a:r>
              <a:rPr lang="en-US" sz="1700" dirty="0">
                <a:solidFill>
                  <a:srgbClr val="272525"/>
                </a:solidFill>
                <a:latin typeface="Inter" pitchFamily="34" charset="0"/>
                <a:ea typeface="Inter" pitchFamily="34" charset="-122"/>
                <a:cs typeface="Inter" pitchFamily="34" charset="-120"/>
              </a:rPr>
              <a:t>Experiment with various CNN architectures to find an optimal model for accuracy and efficiency.</a:t>
            </a:r>
            <a:endParaRPr lang="en-US" sz="1700" dirty="0"/>
          </a:p>
        </p:txBody>
      </p:sp>
      <p:sp>
        <p:nvSpPr>
          <p:cNvPr id="6" name="Text 4"/>
          <p:cNvSpPr/>
          <p:nvPr/>
        </p:nvSpPr>
        <p:spPr>
          <a:xfrm>
            <a:off x="756642" y="3514011"/>
            <a:ext cx="13117116" cy="345877"/>
          </a:xfrm>
          <a:prstGeom prst="rect">
            <a:avLst/>
          </a:prstGeom>
          <a:noFill/>
          <a:ln/>
        </p:spPr>
        <p:txBody>
          <a:bodyPr wrap="none" lIns="0" tIns="0" rIns="0" bIns="0" rtlCol="0" anchor="t"/>
          <a:lstStyle/>
          <a:p>
            <a:pPr algn="l" marL="342900" indent="-342900">
              <a:lnSpc>
                <a:spcPts val="2700"/>
              </a:lnSpc>
              <a:buSzPct val="100000"/>
              <a:buFont typeface="+mj-lt"/>
              <a:buAutoNum type="arabicPeriod" startAt="3"/>
            </a:pPr>
            <a:r>
              <a:rPr lang="en-US" sz="1700" dirty="0">
                <a:solidFill>
                  <a:srgbClr val="272525"/>
                </a:solidFill>
                <a:latin typeface="Inter" pitchFamily="34" charset="0"/>
                <a:ea typeface="Inter" pitchFamily="34" charset="-122"/>
                <a:cs typeface="Inter" pitchFamily="34" charset="-120"/>
              </a:rPr>
              <a:t>Implement data augmentation techniques to improve model robustness in real-world scenarios.</a:t>
            </a:r>
            <a:endParaRPr lang="en-US" sz="1700" dirty="0"/>
          </a:p>
        </p:txBody>
      </p:sp>
      <p:sp>
        <p:nvSpPr>
          <p:cNvPr id="7" name="Shape 5"/>
          <p:cNvSpPr/>
          <p:nvPr/>
        </p:nvSpPr>
        <p:spPr>
          <a:xfrm>
            <a:off x="756642" y="4103013"/>
            <a:ext cx="13117116" cy="3534608"/>
          </a:xfrm>
          <a:prstGeom prst="roundRect">
            <a:avLst>
              <a:gd name="adj" fmla="val 2569"/>
            </a:avLst>
          </a:prstGeom>
          <a:noFill/>
          <a:ln w="7620">
            <a:solidFill>
              <a:srgbClr val="000000">
                <a:alpha val="8000"/>
              </a:srgbClr>
            </a:solidFill>
            <a:prstDash val="solid"/>
          </a:ln>
        </p:spPr>
      </p:sp>
      <p:sp>
        <p:nvSpPr>
          <p:cNvPr id="8" name="Shape 6"/>
          <p:cNvSpPr/>
          <p:nvPr/>
        </p:nvSpPr>
        <p:spPr>
          <a:xfrm>
            <a:off x="764262" y="4110633"/>
            <a:ext cx="13101876" cy="620435"/>
          </a:xfrm>
          <a:prstGeom prst="rect">
            <a:avLst/>
          </a:prstGeom>
          <a:solidFill>
            <a:srgbClr val="FFFFFF">
              <a:alpha val="4000"/>
            </a:srgbClr>
          </a:solidFill>
          <a:ln/>
        </p:spPr>
      </p:sp>
      <p:sp>
        <p:nvSpPr>
          <p:cNvPr id="9" name="Text 7"/>
          <p:cNvSpPr/>
          <p:nvPr/>
        </p:nvSpPr>
        <p:spPr>
          <a:xfrm>
            <a:off x="980361" y="4247912"/>
            <a:ext cx="6114931" cy="345877"/>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Objective</a:t>
            </a:r>
            <a:endParaRPr lang="en-US" sz="1700" dirty="0"/>
          </a:p>
        </p:txBody>
      </p:sp>
      <p:sp>
        <p:nvSpPr>
          <p:cNvPr id="10" name="Text 8"/>
          <p:cNvSpPr/>
          <p:nvPr/>
        </p:nvSpPr>
        <p:spPr>
          <a:xfrm>
            <a:off x="7535108" y="4247912"/>
            <a:ext cx="6114931" cy="345877"/>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Description</a:t>
            </a:r>
            <a:endParaRPr lang="en-US" sz="1700" dirty="0"/>
          </a:p>
        </p:txBody>
      </p:sp>
      <p:sp>
        <p:nvSpPr>
          <p:cNvPr id="11" name="Shape 9"/>
          <p:cNvSpPr/>
          <p:nvPr/>
        </p:nvSpPr>
        <p:spPr>
          <a:xfrm>
            <a:off x="764262" y="4731068"/>
            <a:ext cx="13101876" cy="966311"/>
          </a:xfrm>
          <a:prstGeom prst="rect">
            <a:avLst/>
          </a:prstGeom>
          <a:solidFill>
            <a:srgbClr val="000000">
              <a:alpha val="4000"/>
            </a:srgbClr>
          </a:solidFill>
          <a:ln/>
        </p:spPr>
      </p:sp>
      <p:sp>
        <p:nvSpPr>
          <p:cNvPr id="12" name="Text 10"/>
          <p:cNvSpPr/>
          <p:nvPr/>
        </p:nvSpPr>
        <p:spPr>
          <a:xfrm>
            <a:off x="980361" y="4868347"/>
            <a:ext cx="6114931" cy="345877"/>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Scalability</a:t>
            </a:r>
            <a:endParaRPr lang="en-US" sz="1700" dirty="0"/>
          </a:p>
        </p:txBody>
      </p:sp>
      <p:sp>
        <p:nvSpPr>
          <p:cNvPr id="13" name="Text 11"/>
          <p:cNvSpPr/>
          <p:nvPr/>
        </p:nvSpPr>
        <p:spPr>
          <a:xfrm>
            <a:off x="7535108" y="4868347"/>
            <a:ext cx="6114931" cy="691753"/>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The model should be able to handle large datasets and diverse plant types.</a:t>
            </a:r>
            <a:endParaRPr lang="en-US" sz="1700" dirty="0"/>
          </a:p>
        </p:txBody>
      </p:sp>
      <p:sp>
        <p:nvSpPr>
          <p:cNvPr id="14" name="Shape 12"/>
          <p:cNvSpPr/>
          <p:nvPr/>
        </p:nvSpPr>
        <p:spPr>
          <a:xfrm>
            <a:off x="764262" y="5697379"/>
            <a:ext cx="13101876" cy="966311"/>
          </a:xfrm>
          <a:prstGeom prst="rect">
            <a:avLst/>
          </a:prstGeom>
          <a:solidFill>
            <a:srgbClr val="FFFFFF">
              <a:alpha val="4000"/>
            </a:srgbClr>
          </a:solidFill>
          <a:ln/>
        </p:spPr>
      </p:sp>
      <p:sp>
        <p:nvSpPr>
          <p:cNvPr id="15" name="Text 13"/>
          <p:cNvSpPr/>
          <p:nvPr/>
        </p:nvSpPr>
        <p:spPr>
          <a:xfrm>
            <a:off x="980361" y="5834658"/>
            <a:ext cx="6114931" cy="345877"/>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Accuracy</a:t>
            </a:r>
            <a:endParaRPr lang="en-US" sz="1700" dirty="0"/>
          </a:p>
        </p:txBody>
      </p:sp>
      <p:sp>
        <p:nvSpPr>
          <p:cNvPr id="16" name="Text 14"/>
          <p:cNvSpPr/>
          <p:nvPr/>
        </p:nvSpPr>
        <p:spPr>
          <a:xfrm>
            <a:off x="7535108" y="5834658"/>
            <a:ext cx="6114931" cy="691753"/>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The model should accurately identify and classify plant diseases.</a:t>
            </a:r>
            <a:endParaRPr lang="en-US" sz="1700" dirty="0"/>
          </a:p>
        </p:txBody>
      </p:sp>
      <p:sp>
        <p:nvSpPr>
          <p:cNvPr id="17" name="Shape 15"/>
          <p:cNvSpPr/>
          <p:nvPr/>
        </p:nvSpPr>
        <p:spPr>
          <a:xfrm>
            <a:off x="764262" y="6663690"/>
            <a:ext cx="13101876" cy="966311"/>
          </a:xfrm>
          <a:prstGeom prst="rect">
            <a:avLst/>
          </a:prstGeom>
          <a:solidFill>
            <a:srgbClr val="000000">
              <a:alpha val="4000"/>
            </a:srgbClr>
          </a:solidFill>
          <a:ln/>
        </p:spPr>
      </p:sp>
      <p:sp>
        <p:nvSpPr>
          <p:cNvPr id="18" name="Text 16"/>
          <p:cNvSpPr/>
          <p:nvPr/>
        </p:nvSpPr>
        <p:spPr>
          <a:xfrm>
            <a:off x="980361" y="6800969"/>
            <a:ext cx="6114931" cy="345877"/>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Robustness</a:t>
            </a:r>
            <a:endParaRPr lang="en-US" sz="1700" dirty="0"/>
          </a:p>
        </p:txBody>
      </p:sp>
      <p:sp>
        <p:nvSpPr>
          <p:cNvPr id="19" name="Text 17"/>
          <p:cNvSpPr/>
          <p:nvPr/>
        </p:nvSpPr>
        <p:spPr>
          <a:xfrm>
            <a:off x="7535108" y="6800969"/>
            <a:ext cx="6114931" cy="691753"/>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Inter" pitchFamily="34" charset="0"/>
                <a:ea typeface="Inter" pitchFamily="34" charset="-122"/>
                <a:cs typeface="Inter" pitchFamily="34" charset="-120"/>
              </a:rPr>
              <a:t>The model should be resilient to variations in lighting, image quality, and other real-world factors.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33957"/>
          </a:xfrm>
          <a:prstGeom prst="rect">
            <a:avLst/>
          </a:prstGeom>
        </p:spPr>
      </p:pic>
      <p:pic>
        <p:nvPicPr>
          <p:cNvPr id="3" name="Image 1" descr="preencoded.png">    </p:cNvPr>
          <p:cNvPicPr>
            <a:picLocks noChangeAspect="1"/>
          </p:cNvPicPr>
          <p:nvPr/>
        </p:nvPicPr>
        <p:blipFill>
          <a:blip r:embed="rId2"/>
          <a:stretch>
            <a:fillRect/>
          </a:stretch>
        </p:blipFill>
        <p:spPr>
          <a:xfrm>
            <a:off x="6067544" y="213360"/>
            <a:ext cx="2495312" cy="1707237"/>
          </a:xfrm>
          <a:prstGeom prst="rect">
            <a:avLst/>
          </a:prstGeom>
        </p:spPr>
      </p:pic>
      <p:sp>
        <p:nvSpPr>
          <p:cNvPr id="4" name="Text 0"/>
          <p:cNvSpPr/>
          <p:nvPr/>
        </p:nvSpPr>
        <p:spPr>
          <a:xfrm>
            <a:off x="597456" y="2738676"/>
            <a:ext cx="4481274" cy="560189"/>
          </a:xfrm>
          <a:prstGeom prst="rect">
            <a:avLst/>
          </a:prstGeom>
          <a:noFill/>
          <a:ln/>
        </p:spPr>
        <p:txBody>
          <a:bodyPr wrap="none" lIns="0" tIns="0" rIns="0" bIns="0" rtlCol="0" anchor="t"/>
          <a:lstStyle/>
          <a:p>
            <a:pPr indent="0" marL="0">
              <a:lnSpc>
                <a:spcPts val="4400"/>
              </a:lnSpc>
              <a:buNone/>
            </a:pPr>
            <a:r>
              <a:rPr lang="en-US" sz="3500" b="1" dirty="0">
                <a:solidFill>
                  <a:srgbClr val="000000"/>
                </a:solidFill>
                <a:latin typeface="Petrona Bold" pitchFamily="34" charset="0"/>
                <a:ea typeface="Petrona Bold" pitchFamily="34" charset="-122"/>
                <a:cs typeface="Petrona Bold" pitchFamily="34" charset="-120"/>
              </a:rPr>
              <a:t>Methodology</a:t>
            </a:r>
            <a:endParaRPr lang="en-US" sz="3500" dirty="0"/>
          </a:p>
        </p:txBody>
      </p:sp>
      <p:sp>
        <p:nvSpPr>
          <p:cNvPr id="5" name="Text 1"/>
          <p:cNvSpPr/>
          <p:nvPr/>
        </p:nvSpPr>
        <p:spPr>
          <a:xfrm>
            <a:off x="597456" y="3554849"/>
            <a:ext cx="13435489" cy="273129"/>
          </a:xfrm>
          <a:prstGeom prst="rect">
            <a:avLst/>
          </a:prstGeom>
          <a:noFill/>
          <a:ln/>
        </p:spPr>
        <p:txBody>
          <a:bodyPr wrap="none" lIns="0" tIns="0" rIns="0" bIns="0" rtlCol="0" anchor="t"/>
          <a:lstStyle/>
          <a:p>
            <a:pPr indent="0" marL="0">
              <a:lnSpc>
                <a:spcPts val="2150"/>
              </a:lnSpc>
              <a:buNone/>
            </a:pPr>
            <a:r>
              <a:rPr lang="en-US" sz="1300" dirty="0">
                <a:solidFill>
                  <a:srgbClr val="272525"/>
                </a:solidFill>
                <a:latin typeface="Inter" pitchFamily="34" charset="0"/>
                <a:ea typeface="Inter" pitchFamily="34" charset="-122"/>
                <a:cs typeface="Inter" pitchFamily="34" charset="-120"/>
              </a:rPr>
              <a:t>The methodology employed in this project involves the following steps:</a:t>
            </a:r>
            <a:endParaRPr lang="en-US" sz="1300" dirty="0"/>
          </a:p>
        </p:txBody>
      </p:sp>
      <p:sp>
        <p:nvSpPr>
          <p:cNvPr id="6" name="Shape 2"/>
          <p:cNvSpPr/>
          <p:nvPr/>
        </p:nvSpPr>
        <p:spPr>
          <a:xfrm>
            <a:off x="842010" y="4020026"/>
            <a:ext cx="22860" cy="3604736"/>
          </a:xfrm>
          <a:prstGeom prst="roundRect">
            <a:avLst>
              <a:gd name="adj" fmla="val 313655"/>
            </a:avLst>
          </a:prstGeom>
          <a:solidFill>
            <a:srgbClr val="B2D4E5"/>
          </a:solidFill>
          <a:ln/>
        </p:spPr>
      </p:sp>
      <p:sp>
        <p:nvSpPr>
          <p:cNvPr id="7" name="Shape 3"/>
          <p:cNvSpPr/>
          <p:nvPr/>
        </p:nvSpPr>
        <p:spPr>
          <a:xfrm>
            <a:off x="1022628" y="4392692"/>
            <a:ext cx="597456" cy="22860"/>
          </a:xfrm>
          <a:prstGeom prst="roundRect">
            <a:avLst>
              <a:gd name="adj" fmla="val 313655"/>
            </a:avLst>
          </a:prstGeom>
          <a:solidFill>
            <a:srgbClr val="B2D4E5"/>
          </a:solidFill>
          <a:ln/>
        </p:spPr>
      </p:sp>
      <p:sp>
        <p:nvSpPr>
          <p:cNvPr id="8" name="Shape 4"/>
          <p:cNvSpPr/>
          <p:nvPr/>
        </p:nvSpPr>
        <p:spPr>
          <a:xfrm>
            <a:off x="661392" y="4212074"/>
            <a:ext cx="384096" cy="384096"/>
          </a:xfrm>
          <a:prstGeom prst="roundRect">
            <a:avLst>
              <a:gd name="adj" fmla="val 18668"/>
            </a:avLst>
          </a:prstGeom>
          <a:solidFill>
            <a:srgbClr val="CCEEFF"/>
          </a:solidFill>
          <a:ln w="7620">
            <a:solidFill>
              <a:srgbClr val="B2D4E5"/>
            </a:solidFill>
            <a:prstDash val="solid"/>
          </a:ln>
        </p:spPr>
      </p:sp>
      <p:sp>
        <p:nvSpPr>
          <p:cNvPr id="9" name="Text 5"/>
          <p:cNvSpPr/>
          <p:nvPr/>
        </p:nvSpPr>
        <p:spPr>
          <a:xfrm>
            <a:off x="795933" y="4269700"/>
            <a:ext cx="115014" cy="268843"/>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10" name="Text 6"/>
          <p:cNvSpPr/>
          <p:nvPr/>
        </p:nvSpPr>
        <p:spPr>
          <a:xfrm>
            <a:off x="1792367" y="4190643"/>
            <a:ext cx="2240637"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Data Collection</a:t>
            </a:r>
            <a:endParaRPr lang="en-US" sz="1750" dirty="0"/>
          </a:p>
        </p:txBody>
      </p:sp>
      <p:sp>
        <p:nvSpPr>
          <p:cNvPr id="11" name="Text 7"/>
          <p:cNvSpPr/>
          <p:nvPr/>
        </p:nvSpPr>
        <p:spPr>
          <a:xfrm>
            <a:off x="1792367" y="4573072"/>
            <a:ext cx="12240577" cy="273129"/>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The project uses the publicly available PlantVillage dataset, which includes images of leaves affected by various diseases across different crops.</a:t>
            </a:r>
            <a:endParaRPr lang="en-US" sz="1300" dirty="0"/>
          </a:p>
        </p:txBody>
      </p:sp>
      <p:sp>
        <p:nvSpPr>
          <p:cNvPr id="12" name="Shape 8"/>
          <p:cNvSpPr/>
          <p:nvPr/>
        </p:nvSpPr>
        <p:spPr>
          <a:xfrm>
            <a:off x="1022628" y="5560100"/>
            <a:ext cx="597456" cy="22860"/>
          </a:xfrm>
          <a:prstGeom prst="roundRect">
            <a:avLst>
              <a:gd name="adj" fmla="val 313655"/>
            </a:avLst>
          </a:prstGeom>
          <a:solidFill>
            <a:srgbClr val="B2D4E5"/>
          </a:solidFill>
          <a:ln/>
        </p:spPr>
      </p:sp>
      <p:sp>
        <p:nvSpPr>
          <p:cNvPr id="13" name="Shape 9"/>
          <p:cNvSpPr/>
          <p:nvPr/>
        </p:nvSpPr>
        <p:spPr>
          <a:xfrm>
            <a:off x="661392" y="5379482"/>
            <a:ext cx="384096" cy="384096"/>
          </a:xfrm>
          <a:prstGeom prst="roundRect">
            <a:avLst>
              <a:gd name="adj" fmla="val 18668"/>
            </a:avLst>
          </a:prstGeom>
          <a:solidFill>
            <a:srgbClr val="CCEEFF"/>
          </a:solidFill>
          <a:ln w="7620">
            <a:solidFill>
              <a:srgbClr val="B2D4E5"/>
            </a:solidFill>
            <a:prstDash val="solid"/>
          </a:ln>
        </p:spPr>
      </p:sp>
      <p:sp>
        <p:nvSpPr>
          <p:cNvPr id="14" name="Text 10"/>
          <p:cNvSpPr/>
          <p:nvPr/>
        </p:nvSpPr>
        <p:spPr>
          <a:xfrm>
            <a:off x="777240" y="5437108"/>
            <a:ext cx="152400" cy="268843"/>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5" name="Text 11"/>
          <p:cNvSpPr/>
          <p:nvPr/>
        </p:nvSpPr>
        <p:spPr>
          <a:xfrm>
            <a:off x="1792367" y="5358051"/>
            <a:ext cx="2240637"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Model Design</a:t>
            </a:r>
            <a:endParaRPr lang="en-US" sz="1750" dirty="0"/>
          </a:p>
        </p:txBody>
      </p:sp>
      <p:sp>
        <p:nvSpPr>
          <p:cNvPr id="16" name="Text 12"/>
          <p:cNvSpPr/>
          <p:nvPr/>
        </p:nvSpPr>
        <p:spPr>
          <a:xfrm>
            <a:off x="1792367" y="5740479"/>
            <a:ext cx="12240577" cy="273129"/>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Three distinct CNN models were trained and tested: a basic CNN, a VGG16-based model, and a ResNet50-based model.</a:t>
            </a:r>
            <a:endParaRPr lang="en-US" sz="1300" dirty="0"/>
          </a:p>
        </p:txBody>
      </p:sp>
      <p:sp>
        <p:nvSpPr>
          <p:cNvPr id="17" name="Shape 13"/>
          <p:cNvSpPr/>
          <p:nvPr/>
        </p:nvSpPr>
        <p:spPr>
          <a:xfrm>
            <a:off x="1022628" y="6727508"/>
            <a:ext cx="597456" cy="22860"/>
          </a:xfrm>
          <a:prstGeom prst="roundRect">
            <a:avLst>
              <a:gd name="adj" fmla="val 313655"/>
            </a:avLst>
          </a:prstGeom>
          <a:solidFill>
            <a:srgbClr val="B2D4E5"/>
          </a:solidFill>
          <a:ln/>
        </p:spPr>
      </p:sp>
      <p:sp>
        <p:nvSpPr>
          <p:cNvPr id="18" name="Shape 14"/>
          <p:cNvSpPr/>
          <p:nvPr/>
        </p:nvSpPr>
        <p:spPr>
          <a:xfrm>
            <a:off x="661392" y="6546890"/>
            <a:ext cx="384096" cy="384096"/>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777359" y="6604516"/>
            <a:ext cx="152162" cy="268843"/>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20" name="Text 16"/>
          <p:cNvSpPr/>
          <p:nvPr/>
        </p:nvSpPr>
        <p:spPr>
          <a:xfrm>
            <a:off x="1792367" y="6525458"/>
            <a:ext cx="2492216" cy="28003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Training and Evaluation</a:t>
            </a:r>
            <a:endParaRPr lang="en-US" sz="1750" dirty="0"/>
          </a:p>
        </p:txBody>
      </p:sp>
      <p:sp>
        <p:nvSpPr>
          <p:cNvPr id="21" name="Text 17"/>
          <p:cNvSpPr/>
          <p:nvPr/>
        </p:nvSpPr>
        <p:spPr>
          <a:xfrm>
            <a:off x="1792367" y="6907887"/>
            <a:ext cx="12240577" cy="546259"/>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Inter" pitchFamily="34" charset="0"/>
                <a:ea typeface="Inter" pitchFamily="34" charset="-122"/>
                <a:cs typeface="Inter" pitchFamily="34" charset="-120"/>
              </a:rPr>
              <a:t>Each model was trained with 80% of the dataset and evaluated on the remaining 20% for validation. Metrics such as accuracy, precision, and recall were used to assess model performance.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6055" y="911900"/>
            <a:ext cx="4982289" cy="6405801"/>
          </a:xfrm>
          <a:prstGeom prst="rect">
            <a:avLst/>
          </a:prstGeom>
        </p:spPr>
      </p:pic>
      <p:sp>
        <p:nvSpPr>
          <p:cNvPr id="4" name="Text 0"/>
          <p:cNvSpPr/>
          <p:nvPr/>
        </p:nvSpPr>
        <p:spPr>
          <a:xfrm>
            <a:off x="705922" y="773073"/>
            <a:ext cx="7727752" cy="661749"/>
          </a:xfrm>
          <a:prstGeom prst="rect">
            <a:avLst/>
          </a:prstGeom>
          <a:noFill/>
          <a:ln/>
        </p:spPr>
        <p:txBody>
          <a:bodyPr wrap="none" lIns="0" tIns="0" rIns="0" bIns="0" rtlCol="0" anchor="t"/>
          <a:lstStyle/>
          <a:p>
            <a:pPr indent="0" marL="0">
              <a:lnSpc>
                <a:spcPts val="5200"/>
              </a:lnSpc>
              <a:buNone/>
            </a:pPr>
            <a:r>
              <a:rPr lang="en-US" sz="4150" b="1" dirty="0">
                <a:solidFill>
                  <a:srgbClr val="000000"/>
                </a:solidFill>
                <a:latin typeface="Petrona Bold" pitchFamily="34" charset="0"/>
                <a:ea typeface="Petrona Bold" pitchFamily="34" charset="-122"/>
                <a:cs typeface="Petrona Bold" pitchFamily="34" charset="-120"/>
              </a:rPr>
              <a:t>Comparison with Existing Work</a:t>
            </a:r>
            <a:endParaRPr lang="en-US" sz="4150" dirty="0"/>
          </a:p>
        </p:txBody>
      </p:sp>
      <p:sp>
        <p:nvSpPr>
          <p:cNvPr id="5" name="Text 1"/>
          <p:cNvSpPr/>
          <p:nvPr/>
        </p:nvSpPr>
        <p:spPr>
          <a:xfrm>
            <a:off x="705922" y="1737360"/>
            <a:ext cx="7732157" cy="322659"/>
          </a:xfrm>
          <a:prstGeom prst="rect">
            <a:avLst/>
          </a:prstGeom>
          <a:noFill/>
          <a:ln/>
        </p:spPr>
        <p:txBody>
          <a:bodyPr wrap="non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This project differs from existing work in several key ways:</a:t>
            </a:r>
            <a:endParaRPr lang="en-US" sz="1550" dirty="0"/>
          </a:p>
        </p:txBody>
      </p:sp>
      <p:sp>
        <p:nvSpPr>
          <p:cNvPr id="6" name="Shape 2"/>
          <p:cNvSpPr/>
          <p:nvPr/>
        </p:nvSpPr>
        <p:spPr>
          <a:xfrm>
            <a:off x="705922" y="2286953"/>
            <a:ext cx="3765232" cy="3129201"/>
          </a:xfrm>
          <a:prstGeom prst="roundRect">
            <a:avLst>
              <a:gd name="adj" fmla="val 2708"/>
            </a:avLst>
          </a:prstGeom>
          <a:solidFill>
            <a:srgbClr val="CCEEFF"/>
          </a:solidFill>
          <a:ln w="7620">
            <a:solidFill>
              <a:srgbClr val="B2D4E5"/>
            </a:solidFill>
            <a:prstDash val="solid"/>
          </a:ln>
        </p:spPr>
      </p:sp>
      <p:sp>
        <p:nvSpPr>
          <p:cNvPr id="7" name="Text 3"/>
          <p:cNvSpPr/>
          <p:nvPr/>
        </p:nvSpPr>
        <p:spPr>
          <a:xfrm>
            <a:off x="915233" y="2496264"/>
            <a:ext cx="2647593" cy="330994"/>
          </a:xfrm>
          <a:prstGeom prst="rect">
            <a:avLst/>
          </a:prstGeom>
          <a:noFill/>
          <a:ln/>
        </p:spPr>
        <p:txBody>
          <a:bodyPr wrap="none" lIns="0" tIns="0" rIns="0" bIns="0" rtlCol="0" anchor="t"/>
          <a:lstStyle/>
          <a:p>
            <a:pPr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Broader Dataset</a:t>
            </a:r>
            <a:endParaRPr lang="en-US" sz="2050" dirty="0"/>
          </a:p>
        </p:txBody>
      </p:sp>
      <p:sp>
        <p:nvSpPr>
          <p:cNvPr id="8" name="Text 4"/>
          <p:cNvSpPr/>
          <p:nvPr/>
        </p:nvSpPr>
        <p:spPr>
          <a:xfrm>
            <a:off x="915233" y="2948226"/>
            <a:ext cx="3346609" cy="2258616"/>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Unlike other projects that focus on a single type of crop or disease, our project covers 38 different classes, including various crops and diseases. This improves the model’s ability to generalize across multiple plants.</a:t>
            </a:r>
            <a:endParaRPr lang="en-US" sz="1550" dirty="0"/>
          </a:p>
        </p:txBody>
      </p:sp>
      <p:sp>
        <p:nvSpPr>
          <p:cNvPr id="9" name="Shape 5"/>
          <p:cNvSpPr/>
          <p:nvPr/>
        </p:nvSpPr>
        <p:spPr>
          <a:xfrm>
            <a:off x="4672846" y="2286953"/>
            <a:ext cx="3765232" cy="3129201"/>
          </a:xfrm>
          <a:prstGeom prst="roundRect">
            <a:avLst>
              <a:gd name="adj" fmla="val 2708"/>
            </a:avLst>
          </a:prstGeom>
          <a:solidFill>
            <a:srgbClr val="CCEEFF"/>
          </a:solidFill>
          <a:ln w="7620">
            <a:solidFill>
              <a:srgbClr val="B2D4E5"/>
            </a:solidFill>
            <a:prstDash val="solid"/>
          </a:ln>
        </p:spPr>
      </p:sp>
      <p:sp>
        <p:nvSpPr>
          <p:cNvPr id="10" name="Text 6"/>
          <p:cNvSpPr/>
          <p:nvPr/>
        </p:nvSpPr>
        <p:spPr>
          <a:xfrm>
            <a:off x="4882158" y="2496264"/>
            <a:ext cx="3346609" cy="661988"/>
          </a:xfrm>
          <a:prstGeom prst="rect">
            <a:avLst/>
          </a:prstGeom>
          <a:noFill/>
          <a:ln/>
        </p:spPr>
        <p:txBody>
          <a:bodyPr wrap="square" lIns="0" tIns="0" rIns="0" bIns="0" rtlCol="0" anchor="t"/>
          <a:lstStyle/>
          <a:p>
            <a:pPr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Multiple Model Architectures</a:t>
            </a:r>
            <a:endParaRPr lang="en-US" sz="2050" dirty="0"/>
          </a:p>
        </p:txBody>
      </p:sp>
      <p:sp>
        <p:nvSpPr>
          <p:cNvPr id="11" name="Text 7"/>
          <p:cNvSpPr/>
          <p:nvPr/>
        </p:nvSpPr>
        <p:spPr>
          <a:xfrm>
            <a:off x="4882158" y="3279219"/>
            <a:ext cx="3346609" cy="1290638"/>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We trained three separate models, each with unique architectures, to determine the best approach for plant disease classification.</a:t>
            </a:r>
            <a:endParaRPr lang="en-US" sz="1550" dirty="0"/>
          </a:p>
        </p:txBody>
      </p:sp>
      <p:sp>
        <p:nvSpPr>
          <p:cNvPr id="12" name="Shape 8"/>
          <p:cNvSpPr/>
          <p:nvPr/>
        </p:nvSpPr>
        <p:spPr>
          <a:xfrm>
            <a:off x="705922" y="5617845"/>
            <a:ext cx="7732157" cy="1838563"/>
          </a:xfrm>
          <a:prstGeom prst="roundRect">
            <a:avLst>
              <a:gd name="adj" fmla="val 4608"/>
            </a:avLst>
          </a:prstGeom>
          <a:solidFill>
            <a:srgbClr val="CCEEFF"/>
          </a:solidFill>
          <a:ln w="7620">
            <a:solidFill>
              <a:srgbClr val="B2D4E5"/>
            </a:solidFill>
            <a:prstDash val="solid"/>
          </a:ln>
        </p:spPr>
      </p:sp>
      <p:sp>
        <p:nvSpPr>
          <p:cNvPr id="13" name="Text 9"/>
          <p:cNvSpPr/>
          <p:nvPr/>
        </p:nvSpPr>
        <p:spPr>
          <a:xfrm>
            <a:off x="915233" y="5827157"/>
            <a:ext cx="4102537" cy="330994"/>
          </a:xfrm>
          <a:prstGeom prst="rect">
            <a:avLst/>
          </a:prstGeom>
          <a:noFill/>
          <a:ln/>
        </p:spPr>
        <p:txBody>
          <a:bodyPr wrap="none" lIns="0" tIns="0" rIns="0" bIns="0" rtlCol="0" anchor="t"/>
          <a:lstStyle/>
          <a:p>
            <a:pPr indent="0" marL="0">
              <a:lnSpc>
                <a:spcPts val="2600"/>
              </a:lnSpc>
              <a:buNone/>
            </a:pPr>
            <a:r>
              <a:rPr lang="en-US" sz="2050" b="1" dirty="0">
                <a:solidFill>
                  <a:srgbClr val="272525"/>
                </a:solidFill>
                <a:latin typeface="Petrona Bold" pitchFamily="34" charset="0"/>
                <a:ea typeface="Petrona Bold" pitchFamily="34" charset="-122"/>
                <a:cs typeface="Petrona Bold" pitchFamily="34" charset="-120"/>
              </a:rPr>
              <a:t>Augmentation and Regularization</a:t>
            </a:r>
            <a:endParaRPr lang="en-US" sz="2050" dirty="0"/>
          </a:p>
        </p:txBody>
      </p:sp>
      <p:sp>
        <p:nvSpPr>
          <p:cNvPr id="14" name="Text 10"/>
          <p:cNvSpPr/>
          <p:nvPr/>
        </p:nvSpPr>
        <p:spPr>
          <a:xfrm>
            <a:off x="915233" y="6279118"/>
            <a:ext cx="7313533" cy="967978"/>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To enhance model robustness, we applied extensive data augmentation and regularization techniques, which were not extensively utilized in similar projects.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sp>
        <p:nvSpPr>
          <p:cNvPr id="3" name="Text 0"/>
          <p:cNvSpPr/>
          <p:nvPr/>
        </p:nvSpPr>
        <p:spPr>
          <a:xfrm>
            <a:off x="587573" y="461605"/>
            <a:ext cx="4406979" cy="550783"/>
          </a:xfrm>
          <a:prstGeom prst="rect">
            <a:avLst/>
          </a:prstGeom>
          <a:noFill/>
          <a:ln/>
        </p:spPr>
        <p:txBody>
          <a:bodyPr wrap="none" lIns="0" tIns="0" rIns="0" bIns="0" rtlCol="0" anchor="t"/>
          <a:lstStyle/>
          <a:p>
            <a:pPr indent="0" marL="0">
              <a:lnSpc>
                <a:spcPts val="4300"/>
              </a:lnSpc>
              <a:buNone/>
            </a:pPr>
            <a:r>
              <a:rPr lang="en-US" sz="3450" b="1" dirty="0">
                <a:solidFill>
                  <a:srgbClr val="000000"/>
                </a:solidFill>
                <a:latin typeface="Petrona Bold" pitchFamily="34" charset="0"/>
                <a:ea typeface="Petrona Bold" pitchFamily="34" charset="-122"/>
                <a:cs typeface="Petrona Bold" pitchFamily="34" charset="-120"/>
              </a:rPr>
              <a:t>Conclusion</a:t>
            </a:r>
            <a:endParaRPr lang="en-US" sz="3450" dirty="0"/>
          </a:p>
        </p:txBody>
      </p:sp>
      <p:sp>
        <p:nvSpPr>
          <p:cNvPr id="4" name="Text 1"/>
          <p:cNvSpPr/>
          <p:nvPr/>
        </p:nvSpPr>
        <p:spPr>
          <a:xfrm>
            <a:off x="587573" y="1264206"/>
            <a:ext cx="7968853" cy="1611630"/>
          </a:xfrm>
          <a:prstGeom prst="rect">
            <a:avLst/>
          </a:prstGeom>
          <a:noFill/>
          <a:ln/>
        </p:spPr>
        <p:txBody>
          <a:bodyPr wrap="square" lIns="0" tIns="0" rIns="0" bIns="0" rtlCol="0" anchor="t"/>
          <a:lstStyle/>
          <a:p>
            <a:pPr indent="0" marL="0">
              <a:lnSpc>
                <a:spcPts val="2100"/>
              </a:lnSpc>
              <a:buNone/>
            </a:pPr>
            <a:r>
              <a:rPr lang="en-US" sz="1300" dirty="0">
                <a:solidFill>
                  <a:srgbClr val="272525"/>
                </a:solidFill>
                <a:latin typeface="Inter" pitchFamily="34" charset="0"/>
                <a:ea typeface="Inter" pitchFamily="34" charset="-122"/>
                <a:cs typeface="Inter" pitchFamily="34" charset="-120"/>
              </a:rPr>
              <a:t>This project successfully demonstrated the potential of CNN-based models for accurately classifying plant diseases across a diverse range of crops. The findings indicate that complex architectures like ResNet50 yield higher accuracy compared to basic CNN models, making them more suitable for real-world deployment. Future work could involve incorporating additional data from various sources or testing the model on real-time images from the field to further enhance applicability.</a:t>
            </a:r>
            <a:endParaRPr lang="en-US" sz="1300" dirty="0"/>
          </a:p>
        </p:txBody>
      </p:sp>
      <p:pic>
        <p:nvPicPr>
          <p:cNvPr id="5" name="Image 1" descr="preencoded.png">    </p:cNvPr>
          <p:cNvPicPr>
            <a:picLocks noChangeAspect="1"/>
          </p:cNvPicPr>
          <p:nvPr/>
        </p:nvPicPr>
        <p:blipFill>
          <a:blip r:embed="rId2"/>
          <a:stretch>
            <a:fillRect/>
          </a:stretch>
        </p:blipFill>
        <p:spPr>
          <a:xfrm>
            <a:off x="587573" y="3064669"/>
            <a:ext cx="419695" cy="419695"/>
          </a:xfrm>
          <a:prstGeom prst="rect">
            <a:avLst/>
          </a:prstGeom>
        </p:spPr>
      </p:pic>
      <p:sp>
        <p:nvSpPr>
          <p:cNvPr id="6" name="Text 2"/>
          <p:cNvSpPr/>
          <p:nvPr/>
        </p:nvSpPr>
        <p:spPr>
          <a:xfrm>
            <a:off x="587573" y="3652242"/>
            <a:ext cx="2203490" cy="275392"/>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Success</a:t>
            </a:r>
            <a:endParaRPr lang="en-US" sz="1700" dirty="0"/>
          </a:p>
        </p:txBody>
      </p:sp>
      <p:sp>
        <p:nvSpPr>
          <p:cNvPr id="7" name="Text 3"/>
          <p:cNvSpPr/>
          <p:nvPr/>
        </p:nvSpPr>
        <p:spPr>
          <a:xfrm>
            <a:off x="587573" y="4028361"/>
            <a:ext cx="7968853" cy="26860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CNN-based models effectively classify plant diseases.</a:t>
            </a:r>
            <a:endParaRPr lang="en-US" sz="1300" dirty="0"/>
          </a:p>
        </p:txBody>
      </p:sp>
      <p:pic>
        <p:nvPicPr>
          <p:cNvPr id="8" name="Image 2" descr="preencoded.png">    </p:cNvPr>
          <p:cNvPicPr>
            <a:picLocks noChangeAspect="1"/>
          </p:cNvPicPr>
          <p:nvPr/>
        </p:nvPicPr>
        <p:blipFill>
          <a:blip r:embed="rId3"/>
          <a:stretch>
            <a:fillRect/>
          </a:stretch>
        </p:blipFill>
        <p:spPr>
          <a:xfrm>
            <a:off x="587573" y="4800600"/>
            <a:ext cx="419695" cy="419695"/>
          </a:xfrm>
          <a:prstGeom prst="rect">
            <a:avLst/>
          </a:prstGeom>
        </p:spPr>
      </p:pic>
      <p:sp>
        <p:nvSpPr>
          <p:cNvPr id="9" name="Text 4"/>
          <p:cNvSpPr/>
          <p:nvPr/>
        </p:nvSpPr>
        <p:spPr>
          <a:xfrm>
            <a:off x="587573" y="5388173"/>
            <a:ext cx="2203490" cy="275392"/>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Accuracy</a:t>
            </a:r>
            <a:endParaRPr lang="en-US" sz="1700" dirty="0"/>
          </a:p>
        </p:txBody>
      </p:sp>
      <p:sp>
        <p:nvSpPr>
          <p:cNvPr id="10" name="Text 5"/>
          <p:cNvSpPr/>
          <p:nvPr/>
        </p:nvSpPr>
        <p:spPr>
          <a:xfrm>
            <a:off x="587573" y="5764292"/>
            <a:ext cx="7968853" cy="26860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ResNet50 architecture outperforms basic CNN models.</a:t>
            </a:r>
            <a:endParaRPr lang="en-US" sz="1300" dirty="0"/>
          </a:p>
        </p:txBody>
      </p:sp>
      <p:pic>
        <p:nvPicPr>
          <p:cNvPr id="11" name="Image 3" descr="preencoded.png">    </p:cNvPr>
          <p:cNvPicPr>
            <a:picLocks noChangeAspect="1"/>
          </p:cNvPicPr>
          <p:nvPr/>
        </p:nvPicPr>
        <p:blipFill>
          <a:blip r:embed="rId4"/>
          <a:stretch>
            <a:fillRect/>
          </a:stretch>
        </p:blipFill>
        <p:spPr>
          <a:xfrm>
            <a:off x="587573" y="6536531"/>
            <a:ext cx="419695" cy="419695"/>
          </a:xfrm>
          <a:prstGeom prst="rect">
            <a:avLst/>
          </a:prstGeom>
        </p:spPr>
      </p:pic>
      <p:sp>
        <p:nvSpPr>
          <p:cNvPr id="12" name="Text 6"/>
          <p:cNvSpPr/>
          <p:nvPr/>
        </p:nvSpPr>
        <p:spPr>
          <a:xfrm>
            <a:off x="587573" y="7124105"/>
            <a:ext cx="2203490" cy="275392"/>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Future Work</a:t>
            </a:r>
            <a:endParaRPr lang="en-US" sz="1700" dirty="0"/>
          </a:p>
        </p:txBody>
      </p:sp>
      <p:sp>
        <p:nvSpPr>
          <p:cNvPr id="13" name="Text 7"/>
          <p:cNvSpPr/>
          <p:nvPr/>
        </p:nvSpPr>
        <p:spPr>
          <a:xfrm>
            <a:off x="587573" y="7500223"/>
            <a:ext cx="7968853" cy="268605"/>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Incorporating additional data and real-time testing.</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8273" y="367903"/>
            <a:ext cx="3512820" cy="438983"/>
          </a:xfrm>
          <a:prstGeom prst="rect">
            <a:avLst/>
          </a:prstGeom>
          <a:noFill/>
          <a:ln/>
        </p:spPr>
        <p:txBody>
          <a:bodyPr wrap="none" lIns="0" tIns="0" rIns="0" bIns="0" rtlCol="0" anchor="t"/>
          <a:lstStyle/>
          <a:p>
            <a:pPr indent="0" marL="0">
              <a:lnSpc>
                <a:spcPts val="3450"/>
              </a:lnSpc>
              <a:buNone/>
            </a:pPr>
            <a:r>
              <a:rPr lang="en-US" sz="2750" b="1" dirty="0">
                <a:solidFill>
                  <a:srgbClr val="000000"/>
                </a:solidFill>
                <a:latin typeface="Petrona Bold" pitchFamily="34" charset="0"/>
                <a:ea typeface="Petrona Bold" pitchFamily="34" charset="-122"/>
                <a:cs typeface="Petrona Bold" pitchFamily="34" charset="-120"/>
              </a:rPr>
              <a:t>Future Scope</a:t>
            </a:r>
            <a:endParaRPr lang="en-US" sz="2750" dirty="0"/>
          </a:p>
        </p:txBody>
      </p:sp>
      <p:sp>
        <p:nvSpPr>
          <p:cNvPr id="3" name="Text 1"/>
          <p:cNvSpPr/>
          <p:nvPr/>
        </p:nvSpPr>
        <p:spPr>
          <a:xfrm>
            <a:off x="468273" y="1074420"/>
            <a:ext cx="13693854" cy="214074"/>
          </a:xfrm>
          <a:prstGeom prst="rect">
            <a:avLst/>
          </a:prstGeom>
          <a:noFill/>
          <a:ln/>
        </p:spPr>
        <p:txBody>
          <a:bodyPr wrap="none" lIns="0" tIns="0" rIns="0" bIns="0" rtlCol="0" anchor="t"/>
          <a:lstStyle/>
          <a:p>
            <a:pPr indent="0" marL="0">
              <a:lnSpc>
                <a:spcPts val="1650"/>
              </a:lnSpc>
              <a:buNone/>
            </a:pPr>
            <a:r>
              <a:rPr lang="en-US" sz="1050" dirty="0">
                <a:solidFill>
                  <a:srgbClr val="272525"/>
                </a:solidFill>
                <a:latin typeface="Inter" pitchFamily="34" charset="0"/>
                <a:ea typeface="Inter" pitchFamily="34" charset="-122"/>
                <a:cs typeface="Inter" pitchFamily="34" charset="-120"/>
              </a:rPr>
              <a:t>This project lays a strong foundation for advanced plant disease detection systems but leaves room for future enhancements:</a:t>
            </a:r>
            <a:endParaRPr lang="en-US" sz="1050" dirty="0"/>
          </a:p>
        </p:txBody>
      </p:sp>
      <p:pic>
        <p:nvPicPr>
          <p:cNvPr id="4" name="Image 0" descr="preencoded.png">    </p:cNvPr>
          <p:cNvPicPr>
            <a:picLocks noChangeAspect="1"/>
          </p:cNvPicPr>
          <p:nvPr/>
        </p:nvPicPr>
        <p:blipFill>
          <a:blip r:embed="rId1"/>
          <a:stretch>
            <a:fillRect/>
          </a:stretch>
        </p:blipFill>
        <p:spPr>
          <a:xfrm>
            <a:off x="468273" y="1438989"/>
            <a:ext cx="669012" cy="1070491"/>
          </a:xfrm>
          <a:prstGeom prst="rect">
            <a:avLst/>
          </a:prstGeom>
        </p:spPr>
      </p:pic>
      <p:sp>
        <p:nvSpPr>
          <p:cNvPr id="5" name="Text 2"/>
          <p:cNvSpPr/>
          <p:nvPr/>
        </p:nvSpPr>
        <p:spPr>
          <a:xfrm>
            <a:off x="1337905" y="1572697"/>
            <a:ext cx="1850708"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Real-Time Deployment</a:t>
            </a:r>
            <a:endParaRPr lang="en-US" sz="1350" dirty="0"/>
          </a:p>
        </p:txBody>
      </p:sp>
      <p:sp>
        <p:nvSpPr>
          <p:cNvPr id="6" name="Text 3"/>
          <p:cNvSpPr/>
          <p:nvPr/>
        </p:nvSpPr>
        <p:spPr>
          <a:xfrm>
            <a:off x="1337905" y="1872377"/>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Integrating the model into mobile or IoT devices for real-time disease detection in fields.</a:t>
            </a:r>
            <a:endParaRPr lang="en-US" sz="1050" dirty="0"/>
          </a:p>
        </p:txBody>
      </p:sp>
      <p:pic>
        <p:nvPicPr>
          <p:cNvPr id="7" name="Image 1" descr="preencoded.png">    </p:cNvPr>
          <p:cNvPicPr>
            <a:picLocks noChangeAspect="1"/>
          </p:cNvPicPr>
          <p:nvPr/>
        </p:nvPicPr>
        <p:blipFill>
          <a:blip r:embed="rId2"/>
          <a:stretch>
            <a:fillRect/>
          </a:stretch>
        </p:blipFill>
        <p:spPr>
          <a:xfrm>
            <a:off x="468273" y="2509480"/>
            <a:ext cx="669012" cy="1070491"/>
          </a:xfrm>
          <a:prstGeom prst="rect">
            <a:avLst/>
          </a:prstGeom>
        </p:spPr>
      </p:pic>
      <p:sp>
        <p:nvSpPr>
          <p:cNvPr id="8" name="Text 4"/>
          <p:cNvSpPr/>
          <p:nvPr/>
        </p:nvSpPr>
        <p:spPr>
          <a:xfrm>
            <a:off x="1337905" y="2643188"/>
            <a:ext cx="1756410"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Expanded Dataset</a:t>
            </a:r>
            <a:endParaRPr lang="en-US" sz="1350" dirty="0"/>
          </a:p>
        </p:txBody>
      </p:sp>
      <p:sp>
        <p:nvSpPr>
          <p:cNvPr id="9" name="Text 5"/>
          <p:cNvSpPr/>
          <p:nvPr/>
        </p:nvSpPr>
        <p:spPr>
          <a:xfrm>
            <a:off x="1337905" y="2942868"/>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Incorporating data from various sources, including real-world images from diverse geographic regions, to improve model performance and applicability.</a:t>
            </a:r>
            <a:endParaRPr lang="en-US" sz="1050" dirty="0"/>
          </a:p>
        </p:txBody>
      </p:sp>
      <p:pic>
        <p:nvPicPr>
          <p:cNvPr id="10" name="Image 2" descr="preencoded.png">    </p:cNvPr>
          <p:cNvPicPr>
            <a:picLocks noChangeAspect="1"/>
          </p:cNvPicPr>
          <p:nvPr/>
        </p:nvPicPr>
        <p:blipFill>
          <a:blip r:embed="rId3"/>
          <a:stretch>
            <a:fillRect/>
          </a:stretch>
        </p:blipFill>
        <p:spPr>
          <a:xfrm>
            <a:off x="468273" y="3579971"/>
            <a:ext cx="669012" cy="1070491"/>
          </a:xfrm>
          <a:prstGeom prst="rect">
            <a:avLst/>
          </a:prstGeom>
        </p:spPr>
      </p:pic>
      <p:sp>
        <p:nvSpPr>
          <p:cNvPr id="11" name="Text 6"/>
          <p:cNvSpPr/>
          <p:nvPr/>
        </p:nvSpPr>
        <p:spPr>
          <a:xfrm>
            <a:off x="1337905" y="3713678"/>
            <a:ext cx="1756410"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Multilingual Support</a:t>
            </a:r>
            <a:endParaRPr lang="en-US" sz="1350" dirty="0"/>
          </a:p>
        </p:txBody>
      </p:sp>
      <p:sp>
        <p:nvSpPr>
          <p:cNvPr id="12" name="Text 7"/>
          <p:cNvSpPr/>
          <p:nvPr/>
        </p:nvSpPr>
        <p:spPr>
          <a:xfrm>
            <a:off x="1337905" y="4013359"/>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Developing user-friendly applications with support for multiple languages to cater to a broader audience, including non-English-speaking farmers.</a:t>
            </a:r>
            <a:endParaRPr lang="en-US" sz="1050" dirty="0"/>
          </a:p>
        </p:txBody>
      </p:sp>
      <p:pic>
        <p:nvPicPr>
          <p:cNvPr id="13" name="Image 3" descr="preencoded.png">    </p:cNvPr>
          <p:cNvPicPr>
            <a:picLocks noChangeAspect="1"/>
          </p:cNvPicPr>
          <p:nvPr/>
        </p:nvPicPr>
        <p:blipFill>
          <a:blip r:embed="rId4"/>
          <a:stretch>
            <a:fillRect/>
          </a:stretch>
        </p:blipFill>
        <p:spPr>
          <a:xfrm>
            <a:off x="468273" y="4650462"/>
            <a:ext cx="669012" cy="1070491"/>
          </a:xfrm>
          <a:prstGeom prst="rect">
            <a:avLst/>
          </a:prstGeom>
        </p:spPr>
      </p:pic>
      <p:sp>
        <p:nvSpPr>
          <p:cNvPr id="14" name="Text 8"/>
          <p:cNvSpPr/>
          <p:nvPr/>
        </p:nvSpPr>
        <p:spPr>
          <a:xfrm>
            <a:off x="1337905" y="4784169"/>
            <a:ext cx="1934289"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Advanced Architectures</a:t>
            </a:r>
            <a:endParaRPr lang="en-US" sz="1350" dirty="0"/>
          </a:p>
        </p:txBody>
      </p:sp>
      <p:sp>
        <p:nvSpPr>
          <p:cNvPr id="15" name="Text 9"/>
          <p:cNvSpPr/>
          <p:nvPr/>
        </p:nvSpPr>
        <p:spPr>
          <a:xfrm>
            <a:off x="1337905" y="5083850"/>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Experimenting with more advanced models like EfficientNet or Vision Transformers to further boost accuracy and computational efficiency.</a:t>
            </a:r>
            <a:endParaRPr lang="en-US" sz="1050" dirty="0"/>
          </a:p>
        </p:txBody>
      </p:sp>
      <p:pic>
        <p:nvPicPr>
          <p:cNvPr id="16" name="Image 4" descr="preencoded.png">    </p:cNvPr>
          <p:cNvPicPr>
            <a:picLocks noChangeAspect="1"/>
          </p:cNvPicPr>
          <p:nvPr/>
        </p:nvPicPr>
        <p:blipFill>
          <a:blip r:embed="rId5"/>
          <a:stretch>
            <a:fillRect/>
          </a:stretch>
        </p:blipFill>
        <p:spPr>
          <a:xfrm>
            <a:off x="468273" y="5720953"/>
            <a:ext cx="669012" cy="1070491"/>
          </a:xfrm>
          <a:prstGeom prst="rect">
            <a:avLst/>
          </a:prstGeom>
        </p:spPr>
      </p:pic>
      <p:sp>
        <p:nvSpPr>
          <p:cNvPr id="17" name="Text 10"/>
          <p:cNvSpPr/>
          <p:nvPr/>
        </p:nvSpPr>
        <p:spPr>
          <a:xfrm>
            <a:off x="1337905" y="5854660"/>
            <a:ext cx="1756410"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Early Detection</a:t>
            </a:r>
            <a:endParaRPr lang="en-US" sz="1350" dirty="0"/>
          </a:p>
        </p:txBody>
      </p:sp>
      <p:sp>
        <p:nvSpPr>
          <p:cNvPr id="18" name="Text 11"/>
          <p:cNvSpPr/>
          <p:nvPr/>
        </p:nvSpPr>
        <p:spPr>
          <a:xfrm>
            <a:off x="1337905" y="6154341"/>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Extending the system to detect early signs of disease from microscopic or partially visible symptoms.</a:t>
            </a:r>
            <a:endParaRPr lang="en-US" sz="1050" dirty="0"/>
          </a:p>
        </p:txBody>
      </p:sp>
      <p:pic>
        <p:nvPicPr>
          <p:cNvPr id="19" name="Image 5" descr="preencoded.png">    </p:cNvPr>
          <p:cNvPicPr>
            <a:picLocks noChangeAspect="1"/>
          </p:cNvPicPr>
          <p:nvPr/>
        </p:nvPicPr>
        <p:blipFill>
          <a:blip r:embed="rId6"/>
          <a:stretch>
            <a:fillRect/>
          </a:stretch>
        </p:blipFill>
        <p:spPr>
          <a:xfrm>
            <a:off x="468273" y="6791444"/>
            <a:ext cx="669012" cy="1070491"/>
          </a:xfrm>
          <a:prstGeom prst="rect">
            <a:avLst/>
          </a:prstGeom>
        </p:spPr>
      </p:pic>
      <p:sp>
        <p:nvSpPr>
          <p:cNvPr id="20" name="Text 12"/>
          <p:cNvSpPr/>
          <p:nvPr/>
        </p:nvSpPr>
        <p:spPr>
          <a:xfrm>
            <a:off x="1337905" y="6925151"/>
            <a:ext cx="3525441" cy="219432"/>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Integration with Crop Management Systems</a:t>
            </a:r>
            <a:endParaRPr lang="en-US" sz="1350" dirty="0"/>
          </a:p>
        </p:txBody>
      </p:sp>
      <p:sp>
        <p:nvSpPr>
          <p:cNvPr id="21" name="Text 13"/>
          <p:cNvSpPr/>
          <p:nvPr/>
        </p:nvSpPr>
        <p:spPr>
          <a:xfrm>
            <a:off x="1337905" y="7224832"/>
            <a:ext cx="12824222" cy="214074"/>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Connecting the detection system with advisory platforms to recommend treatment methods, fertilizers, or pesticides based on the diagnosed disease.</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2024-11-16T09:14:16Z</dcterms:created>
  <dcterms:modified xsi:type="dcterms:W3CDTF">2024-11-16T09:14:16Z</dcterms:modified>
</cp:coreProperties>
</file>